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x="12191695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hyperlink" Target="https://belmonte.app/pitch" TargetMode="Externa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Rectangle 1"/>
          <p:cNvSpPr/>
          <p:nvPr/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rgbClr val="2C4D7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" name="Rounded Rectangle 2"/>
          <p:cNvSpPr/>
          <p:nvPr/>
        </p:nvSpPr>
        <p:spPr>
          <a:xfrm>
            <a:off x="914400" y="914400"/>
            <a:ext cx="10362895" cy="5029200"/>
          </a:xfrm>
          <a:prstGeom prst="roundRect">
            <a:avLst/>
          </a:prstGeom>
          <a:solidFill>
            <a:srgbClr val="FFFFFF"/>
          </a:solidFill>
          <a:ln w="19050">
            <a:solidFill>
              <a:srgbClr val="4C9ED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sz="4400" b="1">
                <a:solidFill>
                  <a:srgbClr val="2C4D7B"/>
                </a:solidFill>
                <a:latin typeface="Poppins"/>
              </a:rPr>
              <a:t>Guia de Turismo de Belmonte</a:t>
            </a:r>
          </a:p>
          <a:p>
            <a:pPr algn="l">
              <a:defRPr sz="1800">
                <a:solidFill>
                  <a:srgbClr val="282828"/>
                </a:solidFill>
                <a:latin typeface="Montserrat"/>
              </a:defRPr>
            </a:pPr>
            <a:r>
              <a:t>App com IA Bel: roteiros inteligentes, mapa offline e experiências locais.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097280" y="4297680"/>
            <a:ext cx="2834640" cy="731520"/>
          </a:xfrm>
          <a:prstGeom prst="roundRect">
            <a:avLst/>
          </a:prstGeom>
          <a:solidFill>
            <a:srgbClr val="F3A6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b="1" sz="1800">
                <a:latin typeface="Poppins"/>
              </a:rPr>
              <a:t>Criar meu roteiro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731520" y="548640"/>
            <a:ext cx="73152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2800" b="1">
                <a:solidFill>
                  <a:srgbClr val="2C4D7B"/>
                </a:solidFill>
                <a:latin typeface="Poppins"/>
              </a:rPr>
              <a:t>Roteiro IA</a:t>
            </a:r>
          </a:p>
        </p:txBody>
      </p:sp>
      <p:pic>
        <p:nvPicPr>
          <p:cNvPr id="3" name="Picture 2" descr="roteiro_i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1280160"/>
            <a:ext cx="5943600" cy="105664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731520" y="548640"/>
            <a:ext cx="73152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2800" b="1">
                <a:solidFill>
                  <a:srgbClr val="2C4D7B"/>
                </a:solidFill>
                <a:latin typeface="Poppins"/>
              </a:rPr>
              <a:t>Gastronomia</a:t>
            </a:r>
          </a:p>
        </p:txBody>
      </p:sp>
      <p:pic>
        <p:nvPicPr>
          <p:cNvPr id="3" name="Picture 2" descr="gastronomi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1280160"/>
            <a:ext cx="5943600" cy="105664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731520" y="548640"/>
            <a:ext cx="73152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2800" b="1">
                <a:solidFill>
                  <a:srgbClr val="2C4D7B"/>
                </a:solidFill>
                <a:latin typeface="Poppins"/>
              </a:rPr>
              <a:t>Hospedagem</a:t>
            </a:r>
          </a:p>
        </p:txBody>
      </p:sp>
      <p:pic>
        <p:nvPicPr>
          <p:cNvPr id="3" name="Picture 2" descr="gastronomi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1280160"/>
            <a:ext cx="5943600" cy="105664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731520" y="548640"/>
            <a:ext cx="73152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2800" b="1">
                <a:solidFill>
                  <a:srgbClr val="2C4D7B"/>
                </a:solidFill>
                <a:latin typeface="Poppins"/>
              </a:rPr>
              <a:t>Comércio Local</a:t>
            </a:r>
          </a:p>
        </p:txBody>
      </p:sp>
      <p:pic>
        <p:nvPicPr>
          <p:cNvPr id="3" name="Picture 2" descr="comercio_loc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1280160"/>
            <a:ext cx="5943600" cy="105664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731520" y="548640"/>
            <a:ext cx="73152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2800" b="1">
                <a:solidFill>
                  <a:srgbClr val="2C4D7B"/>
                </a:solidFill>
                <a:latin typeface="Poppins"/>
              </a:rPr>
              <a:t>Favoritos</a:t>
            </a:r>
          </a:p>
        </p:txBody>
      </p:sp>
      <p:pic>
        <p:nvPicPr>
          <p:cNvPr id="3" name="Picture 2" descr="comercio_loc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1280160"/>
            <a:ext cx="5943600" cy="105664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731520" y="548640"/>
            <a:ext cx="73152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2800" b="1">
                <a:solidFill>
                  <a:srgbClr val="2C4D7B"/>
                </a:solidFill>
                <a:latin typeface="Poppins"/>
              </a:rPr>
              <a:t>Perfil</a:t>
            </a:r>
          </a:p>
        </p:txBody>
      </p:sp>
      <p:pic>
        <p:nvPicPr>
          <p:cNvPr id="3" name="Picture 2" descr="gastronomi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1280160"/>
            <a:ext cx="5943600" cy="105664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731520" y="548640"/>
            <a:ext cx="73152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200" b="1">
                <a:solidFill>
                  <a:srgbClr val="2C4D7B"/>
                </a:solidFill>
                <a:latin typeface="Poppins"/>
              </a:rPr>
              <a:t>Acesse o conteúdo</a:t>
            </a:r>
          </a:p>
        </p:txBody>
      </p:sp>
      <p:pic>
        <p:nvPicPr>
          <p:cNvPr id="3" name="Picture 2" descr="belmonte_qr.png">
            <a:hlinkClick r:id="rId3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1463040"/>
            <a:ext cx="5029200" cy="5029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83680" y="2011680"/>
            <a:ext cx="5120640" cy="32918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000" b="1">
                <a:solidFill>
                  <a:srgbClr val="2C4D7B"/>
                </a:solidFill>
                <a:latin typeface="Poppins"/>
              </a:defRPr>
            </a:pPr>
            <a:r>
              <a:t>Escaneie para acessar:</a:t>
            </a:r>
          </a:p>
          <a:p>
            <a:r>
              <a:rPr sz="1600">
                <a:solidFill>
                  <a:srgbClr val="3C3C3C"/>
                </a:solidFill>
                <a:latin typeface="Montserrat"/>
                <a:hlinkClick r:id="rId3"/>
              </a:rPr>
              <a:t>https://belmonte.app/pitch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828800"/>
            <a:ext cx="7315200" cy="2286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4000" b="1">
                <a:solidFill>
                  <a:srgbClr val="2C4D7B"/>
                </a:solidFill>
                <a:latin typeface="Poppins"/>
              </a:rPr>
              <a:t>Obrigado!</a:t>
            </a:r>
          </a:p>
          <a:p>
            <a:pPr>
              <a:defRPr sz="2000">
                <a:solidFill>
                  <a:srgbClr val="3C3C3C"/>
                </a:solidFill>
                <a:latin typeface="Montserrat"/>
              </a:defRPr>
            </a:pPr>
            <a:r>
              <a:t>Pronto para pitch, apresentação e divulgação.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731520" y="548640"/>
            <a:ext cx="73152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200" b="1">
                <a:solidFill>
                  <a:srgbClr val="2C4D7B"/>
                </a:solidFill>
                <a:latin typeface="Poppins"/>
              </a:rPr>
              <a:t>O que você verá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" y="1463040"/>
            <a:ext cx="7315200" cy="4114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000">
                <a:solidFill>
                  <a:srgbClr val="323232"/>
                </a:solidFill>
                <a:latin typeface="Montserrat"/>
              </a:defRPr>
            </a:pPr>
            <a:r>
              <a:t>Visão geral do app e identidade visual</a:t>
            </a:r>
          </a:p>
          <a:p>
            <a:pPr>
              <a:defRPr sz="2000">
                <a:solidFill>
                  <a:srgbClr val="323232"/>
                </a:solidFill>
                <a:latin typeface="Montserrat"/>
              </a:defRPr>
            </a:pPr>
            <a:r>
              <a:t>IA Bel: a guia que personaliza sua viagem</a:t>
            </a:r>
          </a:p>
          <a:p>
            <a:pPr>
              <a:defRPr sz="2000">
                <a:solidFill>
                  <a:srgbClr val="323232"/>
                </a:solidFill>
                <a:latin typeface="Montserrat"/>
              </a:defRPr>
            </a:pPr>
            <a:r>
              <a:t>Telas-chave: Mapa, Roteiros, Gastronomia, Hospedagem, Comércio</a:t>
            </a:r>
          </a:p>
          <a:p>
            <a:pPr>
              <a:defRPr sz="2000">
                <a:solidFill>
                  <a:srgbClr val="323232"/>
                </a:solidFill>
                <a:latin typeface="Montserrat"/>
              </a:defRPr>
            </a:pPr>
            <a:r>
              <a:t>Interações: microanimações, parallax, ícones animados</a:t>
            </a:r>
          </a:p>
          <a:p>
            <a:pPr>
              <a:defRPr sz="2000">
                <a:solidFill>
                  <a:srgbClr val="323232"/>
                </a:solidFill>
                <a:latin typeface="Montserrat"/>
              </a:defRPr>
            </a:pPr>
            <a:r>
              <a:t>Uso em pitch e apresentação institucional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731520" y="548640"/>
            <a:ext cx="73152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200" b="1">
                <a:solidFill>
                  <a:srgbClr val="2C4D7B"/>
                </a:solidFill>
                <a:latin typeface="Poppins"/>
              </a:rPr>
              <a:t>Identidade Visual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31520" y="1554480"/>
            <a:ext cx="2103120" cy="822960"/>
          </a:xfrm>
          <a:prstGeom prst="roundRect">
            <a:avLst/>
          </a:prstGeom>
          <a:solidFill>
            <a:srgbClr val="2C4D7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731520" y="2468880"/>
            <a:ext cx="210312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1200">
                <a:solidFill>
                  <a:srgbClr val="282828"/>
                </a:solidFill>
                <a:latin typeface="Montserrat"/>
              </a:rPr>
              <a:t>Azul oceano #2C4D7B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017520" y="1554480"/>
            <a:ext cx="2103120" cy="822960"/>
          </a:xfrm>
          <a:prstGeom prst="roundRect">
            <a:avLst/>
          </a:prstGeom>
          <a:solidFill>
            <a:srgbClr val="4C9E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" name="TextBox 5"/>
          <p:cNvSpPr txBox="1"/>
          <p:nvPr/>
        </p:nvSpPr>
        <p:spPr>
          <a:xfrm>
            <a:off x="3017520" y="2468880"/>
            <a:ext cx="210312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1200">
                <a:solidFill>
                  <a:srgbClr val="282828"/>
                </a:solidFill>
                <a:latin typeface="Montserrat"/>
              </a:rPr>
              <a:t>Azul claro #4C9ED9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303520" y="1554480"/>
            <a:ext cx="2103120" cy="822960"/>
          </a:xfrm>
          <a:prstGeom prst="roundRect">
            <a:avLst/>
          </a:prstGeom>
          <a:solidFill>
            <a:srgbClr val="F3A6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8" name="TextBox 7"/>
          <p:cNvSpPr txBox="1"/>
          <p:nvPr/>
        </p:nvSpPr>
        <p:spPr>
          <a:xfrm>
            <a:off x="5303520" y="2468880"/>
            <a:ext cx="210312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1200">
                <a:solidFill>
                  <a:srgbClr val="282828"/>
                </a:solidFill>
                <a:latin typeface="Montserrat"/>
              </a:rPr>
              <a:t>Dourado pôr do sol #F3A64D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7589520" y="1554480"/>
            <a:ext cx="2103120" cy="822960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0" name="TextBox 9"/>
          <p:cNvSpPr txBox="1"/>
          <p:nvPr/>
        </p:nvSpPr>
        <p:spPr>
          <a:xfrm>
            <a:off x="7589520" y="2468880"/>
            <a:ext cx="210312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1200">
                <a:solidFill>
                  <a:srgbClr val="282828"/>
                </a:solidFill>
                <a:latin typeface="Montserrat"/>
              </a:rPr>
              <a:t>Branco #FFFFFF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31520" y="3200400"/>
            <a:ext cx="77724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800">
                <a:solidFill>
                  <a:srgbClr val="282828"/>
                </a:solidFill>
                <a:latin typeface="Montserrat"/>
              </a:defRPr>
            </a:pPr>
            <a:r>
              <a:t>Títulos: Poppins Bold</a:t>
            </a:r>
          </a:p>
          <a:p>
            <a:pPr>
              <a:defRPr sz="1800">
                <a:solidFill>
                  <a:srgbClr val="282828"/>
                </a:solidFill>
                <a:latin typeface="Montserrat"/>
              </a:defRPr>
            </a:pPr>
            <a:r>
              <a:t>Textos: Montserrat Regular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Rectangle 1"/>
          <p:cNvSpPr/>
          <p:nvPr/>
        </p:nvSpPr>
        <p:spPr>
          <a:xfrm>
            <a:off x="0" y="0"/>
            <a:ext cx="12191695" cy="1097280"/>
          </a:xfrm>
          <a:prstGeom prst="rect">
            <a:avLst/>
          </a:prstGeom>
          <a:solidFill>
            <a:srgbClr val="4C9E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" name="TextBox 2"/>
          <p:cNvSpPr txBox="1"/>
          <p:nvPr/>
        </p:nvSpPr>
        <p:spPr>
          <a:xfrm>
            <a:off x="548640" y="182880"/>
            <a:ext cx="731520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000" b="1">
                <a:solidFill>
                  <a:srgbClr val="FFFFFF"/>
                </a:solidFill>
                <a:latin typeface="Poppins"/>
              </a:rPr>
              <a:t>Telas do App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1520" y="1463040"/>
            <a:ext cx="7680960" cy="42062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000">
                <a:solidFill>
                  <a:srgbClr val="282828"/>
                </a:solidFill>
                <a:latin typeface="Montserrat"/>
              </a:defRPr>
            </a:pPr>
            <a:r>
              <a:t>Tela Inicial – boas-vindas da IA Bel, CTA ‘Criar meu roteiro’</a:t>
            </a:r>
          </a:p>
          <a:p>
            <a:pPr>
              <a:defRPr sz="2000">
                <a:solidFill>
                  <a:srgbClr val="282828"/>
                </a:solidFill>
                <a:latin typeface="Montserrat"/>
              </a:defRPr>
            </a:pPr>
            <a:r>
              <a:t>Mapa Interativo – pontos turísticos destacados, opção offline</a:t>
            </a:r>
          </a:p>
          <a:p>
            <a:pPr>
              <a:defRPr sz="2000">
                <a:solidFill>
                  <a:srgbClr val="282828"/>
                </a:solidFill>
                <a:latin typeface="Montserrat"/>
              </a:defRPr>
            </a:pPr>
            <a:r>
              <a:t>Roteiro Inteligente – sugestões personalizadas por IA</a:t>
            </a:r>
          </a:p>
          <a:p>
            <a:pPr>
              <a:defRPr sz="2000">
                <a:solidFill>
                  <a:srgbClr val="282828"/>
                </a:solidFill>
                <a:latin typeface="Montserrat"/>
              </a:defRPr>
            </a:pPr>
            <a:r>
              <a:t>Gastronomia – restaurantes, avaliações, filtros</a:t>
            </a:r>
          </a:p>
          <a:p>
            <a:pPr>
              <a:defRPr sz="2000">
                <a:solidFill>
                  <a:srgbClr val="282828"/>
                </a:solidFill>
                <a:latin typeface="Montserrat"/>
              </a:defRPr>
            </a:pPr>
            <a:r>
              <a:t>Hospedagem – hotéis e reservas diretas</a:t>
            </a:r>
          </a:p>
          <a:p>
            <a:pPr>
              <a:defRPr sz="2000">
                <a:solidFill>
                  <a:srgbClr val="282828"/>
                </a:solidFill>
                <a:latin typeface="Montserrat"/>
              </a:defRPr>
            </a:pPr>
            <a:r>
              <a:t>Comércio Local – artesanato e produtos típicos</a:t>
            </a:r>
          </a:p>
          <a:p>
            <a:pPr>
              <a:defRPr sz="2000">
                <a:solidFill>
                  <a:srgbClr val="282828"/>
                </a:solidFill>
                <a:latin typeface="Montserrat"/>
              </a:defRPr>
            </a:pPr>
            <a:r>
              <a:t>Favoritos – salve lugares e roteiros</a:t>
            </a:r>
          </a:p>
          <a:p>
            <a:pPr>
              <a:defRPr sz="2000">
                <a:solidFill>
                  <a:srgbClr val="282828"/>
                </a:solidFill>
                <a:latin typeface="Montserrat"/>
              </a:defRPr>
            </a:pPr>
            <a:r>
              <a:t>Perfil – dados pessoais e histórico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Rectangle 1"/>
          <p:cNvSpPr/>
          <p:nvPr/>
        </p:nvSpPr>
        <p:spPr>
          <a:xfrm>
            <a:off x="0" y="0"/>
            <a:ext cx="12191695" cy="1097280"/>
          </a:xfrm>
          <a:prstGeom prst="rect">
            <a:avLst/>
          </a:prstGeom>
          <a:solidFill>
            <a:srgbClr val="2C4D7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" name="TextBox 2"/>
          <p:cNvSpPr txBox="1"/>
          <p:nvPr/>
        </p:nvSpPr>
        <p:spPr>
          <a:xfrm>
            <a:off x="548640" y="182880"/>
            <a:ext cx="731520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000" b="1">
                <a:solidFill>
                  <a:srgbClr val="FFFFFF"/>
                </a:solidFill>
                <a:latin typeface="Poppins"/>
              </a:rPr>
              <a:t>IA Bel – sua guia pessoal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1520" y="1463040"/>
            <a:ext cx="7680960" cy="42062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000">
                <a:solidFill>
                  <a:srgbClr val="282828"/>
                </a:solidFill>
                <a:latin typeface="Montserrat"/>
              </a:defRPr>
            </a:pPr>
            <a:r>
              <a:t>Mascote digital minimalista, tom tropical e amigável</a:t>
            </a:r>
          </a:p>
          <a:p>
            <a:pPr>
              <a:defRPr sz="2000">
                <a:solidFill>
                  <a:srgbClr val="282828"/>
                </a:solidFill>
                <a:latin typeface="Montserrat"/>
              </a:defRPr>
            </a:pPr>
            <a:r>
              <a:t>Sugere restaurantes, passeios e cultura local</a:t>
            </a:r>
          </a:p>
          <a:p>
            <a:pPr>
              <a:defRPr sz="2000">
                <a:solidFill>
                  <a:srgbClr val="282828"/>
                </a:solidFill>
                <a:latin typeface="Montserrat"/>
              </a:defRPr>
            </a:pPr>
            <a:r>
              <a:t>Balões de fala leves, com glassmorphism</a:t>
            </a:r>
          </a:p>
          <a:p>
            <a:pPr>
              <a:defRPr sz="2000">
                <a:solidFill>
                  <a:srgbClr val="282828"/>
                </a:solidFill>
                <a:latin typeface="Montserrat"/>
              </a:defRPr>
            </a:pPr>
            <a:r>
              <a:t>Presença contextual em todas as telas-chave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Rectangle 1"/>
          <p:cNvSpPr/>
          <p:nvPr/>
        </p:nvSpPr>
        <p:spPr>
          <a:xfrm>
            <a:off x="0" y="0"/>
            <a:ext cx="12191695" cy="1097280"/>
          </a:xfrm>
          <a:prstGeom prst="rect">
            <a:avLst/>
          </a:prstGeom>
          <a:solidFill>
            <a:srgbClr val="F3A6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" name="TextBox 2"/>
          <p:cNvSpPr txBox="1"/>
          <p:nvPr/>
        </p:nvSpPr>
        <p:spPr>
          <a:xfrm>
            <a:off x="548640" y="182880"/>
            <a:ext cx="731520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000" b="1">
                <a:solidFill>
                  <a:srgbClr val="FFFFFF"/>
                </a:solidFill>
                <a:latin typeface="Poppins"/>
              </a:rPr>
              <a:t>Interações e Motion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1520" y="1463040"/>
            <a:ext cx="7680960" cy="42062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000">
                <a:solidFill>
                  <a:srgbClr val="282828"/>
                </a:solidFill>
                <a:latin typeface="Montserrat"/>
              </a:defRPr>
            </a:pPr>
            <a:r>
              <a:t>Microanimações suaves em botões e transições</a:t>
            </a:r>
          </a:p>
          <a:p>
            <a:pPr>
              <a:defRPr sz="2000">
                <a:solidFill>
                  <a:srgbClr val="282828"/>
                </a:solidFill>
                <a:latin typeface="Montserrat"/>
              </a:defRPr>
            </a:pPr>
            <a:r>
              <a:t>Leve parallax em imagens de destaque</a:t>
            </a:r>
          </a:p>
          <a:p>
            <a:pPr>
              <a:defRPr sz="2000">
                <a:solidFill>
                  <a:srgbClr val="282828"/>
                </a:solidFill>
                <a:latin typeface="Montserrat"/>
              </a:defRPr>
            </a:pPr>
            <a:r>
              <a:t>CTAs dourados com hover em azul</a:t>
            </a:r>
          </a:p>
          <a:p>
            <a:pPr>
              <a:defRPr sz="2000">
                <a:solidFill>
                  <a:srgbClr val="282828"/>
                </a:solidFill>
                <a:latin typeface="Montserrat"/>
              </a:defRPr>
            </a:pPr>
            <a:r>
              <a:t>Ícones flat coloridos com animação sutil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731520" y="548640"/>
            <a:ext cx="73152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200" b="1">
                <a:solidFill>
                  <a:srgbClr val="2C4D7B"/>
                </a:solidFill>
                <a:latin typeface="Poppins"/>
              </a:rPr>
              <a:t>Mockups das Telas</a:t>
            </a:r>
          </a:p>
        </p:txBody>
      </p:sp>
      <p:pic>
        <p:nvPicPr>
          <p:cNvPr id="3" name="Picture 2" descr="tela_inici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" y="1463040"/>
            <a:ext cx="2926080" cy="52019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31520" y="4480560"/>
            <a:ext cx="292608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1400">
                <a:solidFill>
                  <a:srgbClr val="3C3C3C"/>
                </a:solidFill>
                <a:latin typeface="Montserrat"/>
              </a:rPr>
              <a:t>Tela Inicial</a:t>
            </a:r>
          </a:p>
        </p:txBody>
      </p:sp>
      <p:pic>
        <p:nvPicPr>
          <p:cNvPr id="5" name="Picture 4" descr="map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0640" y="1463040"/>
            <a:ext cx="2926080" cy="52019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20640" y="4480560"/>
            <a:ext cx="292608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1400">
                <a:solidFill>
                  <a:srgbClr val="3C3C3C"/>
                </a:solidFill>
                <a:latin typeface="Montserrat"/>
              </a:rPr>
              <a:t>Mapa Interativo</a:t>
            </a:r>
          </a:p>
        </p:txBody>
      </p:sp>
      <p:pic>
        <p:nvPicPr>
          <p:cNvPr id="7" name="Picture 6" descr="roteiro_ia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520" y="4937760"/>
            <a:ext cx="2926080" cy="52019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1520" y="7955280"/>
            <a:ext cx="292608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1400">
                <a:solidFill>
                  <a:srgbClr val="3C3C3C"/>
                </a:solidFill>
                <a:latin typeface="Montserrat"/>
              </a:rPr>
              <a:t>Roteiro IA</a:t>
            </a:r>
          </a:p>
        </p:txBody>
      </p:sp>
      <p:pic>
        <p:nvPicPr>
          <p:cNvPr id="9" name="Picture 8" descr="gastronomia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0640" y="4937760"/>
            <a:ext cx="2926080" cy="520192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120640" y="7955280"/>
            <a:ext cx="292608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1400">
                <a:solidFill>
                  <a:srgbClr val="3C3C3C"/>
                </a:solidFill>
                <a:latin typeface="Montserrat"/>
              </a:rPr>
              <a:t>Gastronomia</a:t>
            </a:r>
          </a:p>
        </p:txBody>
      </p:sp>
      <p:pic>
        <p:nvPicPr>
          <p:cNvPr id="11" name="Picture 10" descr="gastronomia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520" y="8412480"/>
            <a:ext cx="2926080" cy="520192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31520" y="11430000"/>
            <a:ext cx="292608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1400">
                <a:solidFill>
                  <a:srgbClr val="3C3C3C"/>
                </a:solidFill>
                <a:latin typeface="Montserrat"/>
              </a:rPr>
              <a:t>Hospedagem</a:t>
            </a:r>
          </a:p>
        </p:txBody>
      </p:sp>
      <p:pic>
        <p:nvPicPr>
          <p:cNvPr id="13" name="Picture 12" descr="comercio_local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20640" y="8412480"/>
            <a:ext cx="2926080" cy="520192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120640" y="11430000"/>
            <a:ext cx="292608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1400">
                <a:solidFill>
                  <a:srgbClr val="3C3C3C"/>
                </a:solidFill>
                <a:latin typeface="Montserrat"/>
              </a:rPr>
              <a:t>Comércio Local</a:t>
            </a:r>
          </a:p>
        </p:txBody>
      </p:sp>
      <p:pic>
        <p:nvPicPr>
          <p:cNvPr id="15" name="Picture 14" descr="comercio_local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1520" y="11887200"/>
            <a:ext cx="2926080" cy="520192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31520" y="14904720"/>
            <a:ext cx="292608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1400">
                <a:solidFill>
                  <a:srgbClr val="3C3C3C"/>
                </a:solidFill>
                <a:latin typeface="Montserrat"/>
              </a:rPr>
              <a:t>Favoritos</a:t>
            </a:r>
          </a:p>
        </p:txBody>
      </p:sp>
      <p:pic>
        <p:nvPicPr>
          <p:cNvPr id="17" name="Picture 16" descr="gastronomia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0640" y="11887200"/>
            <a:ext cx="2926080" cy="520192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20640" y="14904720"/>
            <a:ext cx="292608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1400">
                <a:solidFill>
                  <a:srgbClr val="3C3C3C"/>
                </a:solidFill>
                <a:latin typeface="Montserrat"/>
              </a:rPr>
              <a:t>Perfil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731520" y="548640"/>
            <a:ext cx="73152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2800" b="1">
                <a:solidFill>
                  <a:srgbClr val="2C4D7B"/>
                </a:solidFill>
                <a:latin typeface="Poppins"/>
              </a:rPr>
              <a:t>Tela Inicial</a:t>
            </a:r>
          </a:p>
        </p:txBody>
      </p:sp>
      <p:pic>
        <p:nvPicPr>
          <p:cNvPr id="3" name="Picture 2" descr="tela_inici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1280160"/>
            <a:ext cx="5943600" cy="105664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731520" y="548640"/>
            <a:ext cx="73152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2800" b="1">
                <a:solidFill>
                  <a:srgbClr val="2C4D7B"/>
                </a:solidFill>
                <a:latin typeface="Poppins"/>
              </a:rPr>
              <a:t>Mapa Interativo</a:t>
            </a:r>
          </a:p>
        </p:txBody>
      </p:sp>
      <p:pic>
        <p:nvPicPr>
          <p:cNvPr id="3" name="Picture 2" descr="map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1280160"/>
            <a:ext cx="5943600" cy="105664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